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70" r:id="rId5"/>
    <p:sldId id="271" r:id="rId6"/>
    <p:sldId id="258" r:id="rId7"/>
    <p:sldId id="262" r:id="rId8"/>
    <p:sldId id="263" r:id="rId9"/>
    <p:sldId id="259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>
      <p:cViewPr varScale="1">
        <p:scale>
          <a:sx n="85" d="100"/>
          <a:sy n="85" d="100"/>
        </p:scale>
        <p:origin x="-73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D17FA3B-C404-4317-B0BC-953931111309}" type="datetimeFigureOut">
              <a:rPr lang="pl-PL" smtClean="0"/>
              <a:pPr/>
              <a:t>2021-05-31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bip.wetgiw.gov.pl/asf/mapa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tgiw.gov.pl/nadzor-weterynaryjny/materialy-pomocnicze-dla-hodowcow-swi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Wytyczne%20rozp.%202021_605%20Plan%20bezp.%20biol.%20dla%20gosp.%2050%20sztuk%20&#347;redniorocznie%20-%20Za&#322;.%20nr%20VI.docx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Wytyczne%20rozp.%202021_605%20Analiza%20ryzyka%20w%20obszarze%20obj&#281;tym%20ograniczeniami%20-%20Za&#322;.%20nr%20V.docx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Bioasekuracja</a:t>
            </a:r>
            <a:r>
              <a:rPr lang="pl-PL" dirty="0" smtClean="0"/>
              <a:t> w chowie i hodowli świń po nowemu</a:t>
            </a:r>
            <a:endParaRPr lang="pl-PL" dirty="0"/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4749552" y="3140968"/>
            <a:ext cx="3807779" cy="2802631"/>
          </a:xfrm>
        </p:spPr>
        <p:txBody>
          <a:bodyPr>
            <a:normAutofit lnSpcReduction="10000"/>
          </a:bodyPr>
          <a:lstStyle/>
          <a:p>
            <a:r>
              <a:rPr lang="pl-PL" sz="1600" b="0" dirty="0" smtClean="0"/>
              <a:t>           &gt; </a:t>
            </a:r>
            <a:r>
              <a:rPr lang="pl-PL" sz="1600" dirty="0" smtClean="0"/>
              <a:t>lek. wet. Witold Hącia</a:t>
            </a:r>
          </a:p>
          <a:p>
            <a:pPr algn="ctr"/>
            <a:r>
              <a:rPr lang="pl-PL" sz="1600" b="0" dirty="0" smtClean="0"/>
              <a:t> Powiatowy Lekarz Weterynarii w                                       Myśliborzu</a:t>
            </a:r>
          </a:p>
          <a:p>
            <a:pPr algn="ctr">
              <a:buFont typeface="Wingdings"/>
              <a:buChar char="Ø"/>
            </a:pPr>
            <a:r>
              <a:rPr lang="pl-PL" sz="1600" dirty="0" smtClean="0"/>
              <a:t>lek. wet. Hanna Wardęcka</a:t>
            </a:r>
          </a:p>
          <a:p>
            <a:pPr marL="0" indent="0" algn="ctr"/>
            <a:r>
              <a:rPr lang="pl-PL" sz="1600" b="0" dirty="0" smtClean="0"/>
              <a:t>Zastępca Powiatowego Lekarza Weterynarii w Myśliborzu</a:t>
            </a:r>
          </a:p>
          <a:p>
            <a:pPr marL="285750" indent="-285750" algn="ctr">
              <a:buFont typeface="Wingdings"/>
              <a:buChar char="Ø"/>
            </a:pPr>
            <a:r>
              <a:rPr lang="pl-PL" sz="1600" dirty="0" smtClean="0"/>
              <a:t>lek. wet. Karolina Łukasik </a:t>
            </a:r>
          </a:p>
          <a:p>
            <a:pPr marL="0" indent="0" algn="ctr"/>
            <a:r>
              <a:rPr lang="pl-PL" sz="1600" b="0" dirty="0" smtClean="0"/>
              <a:t>    Inspektor weterynaryjny ds. ochrony zdrowia zwierząt oraz zwalczania chorób zakaźnych zwierząt.</a:t>
            </a:r>
          </a:p>
          <a:p>
            <a:pPr marL="0" indent="0" algn="ctr"/>
            <a:endParaRPr lang="pl-PL" sz="1600" b="0" dirty="0"/>
          </a:p>
        </p:txBody>
      </p:sp>
      <p:sp>
        <p:nvSpPr>
          <p:cNvPr id="8" name="Symbol zastępczy tekstu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 smtClean="0"/>
              <a:t>Powiatowy Inspektorat Weterynarii w Myśliborzu</a:t>
            </a:r>
          </a:p>
          <a:p>
            <a:r>
              <a:rPr lang="pl-PL" dirty="0" smtClean="0"/>
              <a:t>Ul. Północna 15, 74-3000 Myślibórz te. 95 747 22 96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512571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Podstawa prawna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/>
              <a:buChar char="Ø"/>
            </a:pPr>
            <a:r>
              <a:rPr lang="pl-PL" dirty="0" smtClean="0"/>
              <a:t>Od dnia 21 kwietnia 2021 stosujemy we wszystkich krajach Unii Europejskiej nowe rozporządzenia:</a:t>
            </a:r>
          </a:p>
          <a:p>
            <a:pPr>
              <a:buFont typeface="Wingdings"/>
              <a:buChar char="Ø"/>
            </a:pPr>
            <a:r>
              <a:rPr lang="pl-PL" dirty="0" smtClean="0"/>
              <a:t>…….</a:t>
            </a:r>
          </a:p>
          <a:p>
            <a:pPr>
              <a:buFont typeface="Wingdings"/>
              <a:buChar char="Ø"/>
            </a:pPr>
            <a:r>
              <a:rPr lang="pl-PL" dirty="0" smtClean="0"/>
              <a:t>Rozporządzenie Wykonawcze  Komisji (UE) 2021/605 z dnia 7 kwietnia 2021 r. ustanawiające szczególne środki zwalczania afrykańskiego pomoru świń.</a:t>
            </a:r>
          </a:p>
          <a:p>
            <a:pPr>
              <a:buFont typeface="Wingdings"/>
              <a:buChar char="Ø"/>
            </a:pPr>
            <a:endParaRPr lang="pl-PL" dirty="0"/>
          </a:p>
          <a:p>
            <a:pPr marL="0" indent="0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952397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Zał. II rozporządzenia 2021/605</a:t>
            </a:r>
            <a:endParaRPr lang="pl-P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</a:rPr>
              <a:t>Zasady </a:t>
            </a:r>
            <a:r>
              <a:rPr lang="pl-PL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bioasekuracji</a:t>
            </a:r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</a:rPr>
              <a:t> dotyczą gospodarstw utrzymujących świnie w :</a:t>
            </a:r>
          </a:p>
          <a:p>
            <a:pPr>
              <a:buFont typeface="Wingdings"/>
              <a:buChar char="Ø"/>
            </a:pPr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</a:rPr>
              <a:t>obszarze objętym ograniczeniami I, dawny żółty, teraz </a:t>
            </a:r>
            <a:r>
              <a:rPr lang="pl-PL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niebieski,</a:t>
            </a:r>
          </a:p>
          <a:p>
            <a:pPr>
              <a:buFont typeface="Wingdings"/>
              <a:buChar char="Ø"/>
            </a:pPr>
            <a:r>
              <a:rPr lang="pl-PL" b="0" dirty="0">
                <a:latin typeface="Arial" panose="020B0604020202020204" pitchFamily="34" charset="0"/>
                <a:cs typeface="Arial" panose="020B0604020202020204" pitchFamily="34" charset="0"/>
              </a:rPr>
              <a:t>obszarze objętym ograniczeniami </a:t>
            </a:r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</a:rPr>
              <a:t>II, dawny czerwony, teraz </a:t>
            </a:r>
            <a:r>
              <a:rPr lang="pl-PL" b="0" dirty="0" smtClean="0">
                <a:solidFill>
                  <a:srgbClr val="FF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różowy,</a:t>
            </a:r>
          </a:p>
          <a:p>
            <a:pPr>
              <a:buFont typeface="Wingdings"/>
              <a:buChar char="Ø"/>
            </a:pPr>
            <a:r>
              <a:rPr lang="pl-PL" b="0" dirty="0">
                <a:latin typeface="Arial" panose="020B0604020202020204" pitchFamily="34" charset="0"/>
                <a:cs typeface="Arial" panose="020B0604020202020204" pitchFamily="34" charset="0"/>
              </a:rPr>
              <a:t>obszarze objętym ograniczeniami </a:t>
            </a:r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</a:rPr>
              <a:t>III, dawny niebieski, teraz </a:t>
            </a:r>
            <a:r>
              <a:rPr lang="pl-PL" b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czerwony,</a:t>
            </a:r>
          </a:p>
          <a:p>
            <a:pPr marL="0" indent="0"/>
            <a:r>
              <a:rPr lang="pl-PL" b="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</a:rPr>
              <a:t> których świnie, materiał biologiczny UPPZ, świeże mięso produkty mięsne wywożone będą poza te obszary.</a:t>
            </a:r>
          </a:p>
          <a:p>
            <a:pPr marL="0" indent="0"/>
            <a:endParaRPr lang="pl-PL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/>
              <a:buChar char="Ø"/>
            </a:pPr>
            <a:r>
              <a:rPr lang="pl-PL" b="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https://bip.wetgiw.gov.pl/asf/mapa</a:t>
            </a:r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pl-PL" sz="12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7234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000" dirty="0" smtClean="0"/>
              <a:t> aktualna Mapa ASF </a:t>
            </a:r>
            <a:endParaRPr lang="pl-PL" sz="2000" dirty="0"/>
          </a:p>
        </p:txBody>
      </p:sp>
      <p:pic>
        <p:nvPicPr>
          <p:cNvPr id="1026" name="Picture 2" descr="C:\Users\Ryszard\Desktop\szkolenie śwnie ODR 2021  605\mapa asf 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2569" y="764704"/>
            <a:ext cx="7133847" cy="39152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Mapa </a:t>
            </a:r>
            <a:r>
              <a:rPr lang="pl-PL" sz="2000" dirty="0" smtClean="0"/>
              <a:t>powiat</a:t>
            </a:r>
            <a:r>
              <a:rPr lang="pl-PL" dirty="0" smtClean="0"/>
              <a:t> </a:t>
            </a:r>
            <a:r>
              <a:rPr lang="pl-PL" dirty="0" err="1" smtClean="0"/>
              <a:t>MyśliBorski</a:t>
            </a:r>
            <a:endParaRPr lang="pl-PL" dirty="0"/>
          </a:p>
        </p:txBody>
      </p:sp>
      <p:pic>
        <p:nvPicPr>
          <p:cNvPr id="2050" name="Picture 2" descr="C:\Users\Ryszard\Desktop\szkolenie śwnie ODR 2021  605\mapa asf 2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836712"/>
            <a:ext cx="6696744" cy="41854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520940" cy="830992"/>
          </a:xfrm>
        </p:spPr>
        <p:txBody>
          <a:bodyPr/>
          <a:lstStyle/>
          <a:p>
            <a:r>
              <a:rPr lang="pl-PL" sz="1600" dirty="0" err="1" smtClean="0"/>
              <a:t>ZałączniK</a:t>
            </a:r>
            <a:r>
              <a:rPr lang="pl-PL" sz="1600" dirty="0" smtClean="0"/>
              <a:t> II do rozporządzenia 2021/605 </a:t>
            </a:r>
            <a:endParaRPr lang="pl-PL" sz="1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2960" y="1484784"/>
            <a:ext cx="7520940" cy="3195693"/>
          </a:xfrm>
        </p:spPr>
        <p:txBody>
          <a:bodyPr>
            <a:normAutofit lnSpcReduction="10000"/>
          </a:bodyPr>
          <a:lstStyle/>
          <a:p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Gospodarstwa hodujące świnie znajdujące się w obrębie obszarów objętych ograniczeniami w przypadku dozwolonych przemieszczeń świń (zezwala lub nie PLW) poza te obszary zapewniają stosowanie wzmocnionych środków </a:t>
            </a:r>
            <a:r>
              <a:rPr lang="pl-PL" sz="1200" b="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pl-PL" sz="12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ioasekuracji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buAutoNum type="alphaLcParenR"/>
            </a:pPr>
            <a:r>
              <a:rPr lang="pl-PL" sz="1200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brak bezpośredniego, pośredniego kontaktu między utrzymywanymi świniami oraz świniami z innych zakładów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pl-PL" sz="1200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dzikami, </a:t>
            </a:r>
            <a:r>
              <a:rPr lang="pl-PL" sz="1200" b="0" dirty="0" err="1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zakaz naturalnego krycia loch i loszek przez knura pochodzącego z innego gospodarstwa,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pracownicy zatrudnieni do obsługi świń nie mogą posiadać własnych świń,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ateriały paszowe- zboże używane do karmienia świń zbierane z obszarów objętych ograniczeniami, zabezpieczone przed dostępem zwierząt dzikich i innych gospodarskich, zużywane dopiero po minimum 30 dniach od zbioru,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ś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ciółka, słoma zbierana z obszarów objętych ograniczeniami przetrzymywana w sposób zabezpieczający przed dzikimi zwierzętami i innymi zużywana dopiero po minimum 90 dniach od zbioru,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akaz pożyczania sprzętu służącego do obsługi świń, wyjątek udokumentowana dezynfekcja,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akaz kontaktu z dzikami ich zwłokami, wydzielinami (uwaga koła sprzętu rolniczego po pracy w polu),</a:t>
            </a:r>
          </a:p>
          <a:p>
            <a:pPr marL="171450" indent="-171450">
              <a:buFont typeface="Wingdings" pitchFamily="2" charset="2"/>
              <a:buChar char="Ø"/>
            </a:pPr>
            <a:endParaRPr lang="pl-PL" sz="12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sz="12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9274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Zał. II rozporządzenia 2021/605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odpowiednich środków higienicznych tj. zmiana odzieży, obuwia przy wchodzeniu i wychodzeniu do pomieszczeń w których utrzymywane są świnie, (strefa czysta /brudna)</a:t>
            </a:r>
          </a:p>
          <a:p>
            <a:pPr>
              <a:buFont typeface="Wingdings" pitchFamily="2" charset="2"/>
              <a:buChar char="Ø"/>
            </a:pPr>
            <a:r>
              <a:rPr lang="pl-PL" sz="1200" b="0" dirty="0" smtClean="0"/>
              <a:t>każdorazowa </a:t>
            </a:r>
            <a:r>
              <a:rPr lang="pl-PL" sz="1200" b="0" dirty="0"/>
              <a:t>zmiana obuwia i odzieży roboczej przy wejściu i wyjściu do/z budynku inwentarskiego, w którym przebywają świnie. Należy ustanowić wydzieloną strefę (np. oddzieloną ścianką działową lub ławką), poza którą nie można przemieszczać się bez zmiany odzieży i obuwia</a:t>
            </a:r>
            <a:r>
              <a:rPr lang="pl-PL" sz="1200" b="0" dirty="0" smtClean="0"/>
              <a:t>;</a:t>
            </a:r>
          </a:p>
          <a:p>
            <a:pPr>
              <a:buAutoNum type="alphaLcParenR" startAt="3"/>
            </a:pPr>
            <a:r>
              <a:rPr lang="pl-PL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mycie </a:t>
            </a:r>
            <a:r>
              <a:rPr lang="pl-PL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odkażanie rąk , obuwia przy wchodzeniu i wychodzeniu do </a:t>
            </a:r>
            <a:endParaRPr lang="pl-PL" b="0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r>
              <a:rPr lang="pl-PL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pomieszczeń </a:t>
            </a:r>
            <a:r>
              <a:rPr lang="pl-PL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których utrzymywane są świnie, (strefa czysta /brudna</a:t>
            </a:r>
            <a:r>
              <a:rPr lang="pl-PL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pl-PL" sz="1200" b="0" dirty="0" smtClean="0"/>
              <a:t>środki </a:t>
            </a:r>
            <a:r>
              <a:rPr lang="pl-PL" sz="1200" b="0" dirty="0"/>
              <a:t>używane do odkażania spełniają wymagania i zarejestrowanych zgodnie z art. 5 ustawy z dnia 9 października 2015 r. o produktach </a:t>
            </a:r>
            <a:r>
              <a:rPr lang="pl-PL" sz="1200" b="0" dirty="0" smtClean="0"/>
              <a:t>biobójczych.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ożliwość umycia i zdezynfekowania rąk</a:t>
            </a:r>
          </a:p>
          <a:p>
            <a:pPr marL="0" indent="0"/>
            <a:r>
              <a:rPr lang="pl-PL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</a:t>
            </a:r>
            <a:r>
              <a:rPr lang="pl-PL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brak </a:t>
            </a:r>
            <a:r>
              <a:rPr lang="pl-PL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jakiegokolwiek kontaktu z utrzymywanymi świniami przez co najmniej 48 h po polowaniu lub jakimkolwiek innym  kontakcie z dzikami</a:t>
            </a:r>
            <a:r>
              <a:rPr lang="pl-PL" sz="1200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zwłokami dzików,</a:t>
            </a:r>
            <a:endParaRPr lang="pl-PL" b="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endParaRPr lang="pl-PL" sz="1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endParaRPr lang="pl-PL" sz="12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1903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Załącznik II do rozporządzenia 2021/605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e) zakaz wstępu osób nieupoważnionych i środków transportu do zakładu w tym do pomieszczeń w których utrzymywane są świnie,</a:t>
            </a:r>
          </a:p>
          <a:p>
            <a:pPr>
              <a:buFont typeface="Wingdings" pitchFamily="2" charset="2"/>
              <a:buChar char="Ø"/>
            </a:pPr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</a:rPr>
              <a:t>Oznacza </a:t>
            </a:r>
            <a:r>
              <a:rPr lang="pl-PL" b="0" dirty="0">
                <a:latin typeface="Arial" panose="020B0604020202020204" pitchFamily="34" charset="0"/>
                <a:cs typeface="Arial" panose="020B0604020202020204" pitchFamily="34" charset="0"/>
              </a:rPr>
              <a:t>to konieczność rejestracji wraz z zapisaniem celu wizyty wszystkich osób wchodzących do budynków inwentarskich o istotnym znaczeniu jak chlewnia, magazyn materiałów ściółkowych i pasz</a:t>
            </a:r>
            <a:r>
              <a:rPr lang="pl-PL" b="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/>
            <a:r>
              <a:rPr lang="pl-PL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f) odpowiednie prowadzenie ewidencji osób i środków transportu mających dostęp do gospodarstwa w których utrzymywane są </a:t>
            </a:r>
            <a:r>
              <a:rPr lang="pl-PL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świnie,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b="0" dirty="0" smtClean="0"/>
              <a:t>obowiązkowe </a:t>
            </a:r>
            <a:r>
              <a:rPr lang="pl-PL" b="0" dirty="0"/>
              <a:t>jest rejestrowanie wszystkich osób i środków transportu, wkraczających do gospodarstwa, w którym trzymane są świnie (przykłady rejestrów znajdują się na stronie (</a:t>
            </a:r>
            <a:r>
              <a:rPr lang="pl-PL" b="0" dirty="0">
                <a:hlinkClick r:id="rId2"/>
              </a:rPr>
              <a:t>https://www.wetgiw.gov.pl/nadzor-weterynaryjny/materialy-pomocnicze-dla-hodowcow-swin</a:t>
            </a:r>
            <a:r>
              <a:rPr lang="pl-PL" b="0" dirty="0" smtClean="0"/>
              <a:t>);</a:t>
            </a:r>
          </a:p>
          <a:p>
            <a:pPr marL="285750" indent="-285750">
              <a:buFont typeface="Wingdings" pitchFamily="2" charset="2"/>
              <a:buChar char="Ø"/>
            </a:pPr>
            <a:endParaRPr lang="pl-PL" dirty="0"/>
          </a:p>
          <a:p>
            <a:pPr marL="0" indent="0"/>
            <a:endParaRPr lang="pl-PL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b="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5189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Załącznik </a:t>
            </a:r>
            <a:r>
              <a:rPr lang="pl-PL" dirty="0"/>
              <a:t>II do rozporządzenia 2021/605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908720"/>
            <a:ext cx="7520940" cy="3723865"/>
          </a:xfrm>
        </p:spPr>
        <p:txBody>
          <a:bodyPr>
            <a:noAutofit/>
          </a:bodyPr>
          <a:lstStyle/>
          <a:p>
            <a:r>
              <a:rPr lang="pl-PL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g) pomieszczenia i budynki w których utrzymywane są świnie  muszą być:</a:t>
            </a:r>
          </a:p>
          <a:p>
            <a:pPr>
              <a:buFont typeface="Wingdings"/>
              <a:buChar char="Ø"/>
            </a:pPr>
            <a:r>
              <a:rPr lang="pl-PL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zbudowane w taki sposób aby inne zwierzęta nie mogły wejść do pomieszczeń ani mieć kontaktu z utrzymywanymi świniami, ściółką i paszą,</a:t>
            </a:r>
            <a:r>
              <a:rPr lang="pl-PL" dirty="0"/>
              <a:t> (system zabezpieczeń przeciw owadom może być zorganizowany poprzez używanie lamp owadobójczych, lepów, repelentów, środków owadobójczych używanych na zewnątrz i wewnątrz budynków, larwicydów oraz odpowiednim zabezpieczeniu zbiorników przechowywania gnojowicy (obornika), osuszaniu terenu wokół budynków (nie dopuszczenie do utrzymywania się stojącej wody, bezodpływowych oczek wodnych </a:t>
            </a:r>
            <a:r>
              <a:rPr lang="pl-PL" dirty="0" smtClean="0"/>
              <a:t>itp.)</a:t>
            </a:r>
            <a:endParaRPr lang="pl-P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/>
              <a:buChar char="Ø"/>
            </a:pP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umożliwiać mycie odkażanie rąk,</a:t>
            </a:r>
          </a:p>
          <a:p>
            <a:pPr>
              <a:buFont typeface="Wingdings"/>
              <a:buChar char="Ø"/>
            </a:pP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zyszczenie odkażanie pomieszczeń,</a:t>
            </a:r>
          </a:p>
          <a:p>
            <a:pPr>
              <a:buFont typeface="Wingdings"/>
              <a:buChar char="Ø"/>
            </a:pP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osiadać odpowiednie warunki wydzielone miejsce  do zmiany odzieży, obuwia</a:t>
            </a:r>
            <a:r>
              <a:rPr lang="pl-PL" dirty="0" smtClean="0"/>
              <a:t> </a:t>
            </a:r>
            <a:r>
              <a:rPr lang="pl-PL" dirty="0"/>
              <a:t>(np. szatni przepustowej lub miejsca oddzielonego ławką, ścianką działową itp</a:t>
            </a:r>
            <a:r>
              <a:rPr lang="pl-PL" dirty="0" smtClean="0"/>
              <a:t>.) Część czysta/brudna.</a:t>
            </a:r>
          </a:p>
          <a:p>
            <a:pPr marL="0" indent="0"/>
            <a:endParaRPr lang="pl-P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endParaRPr lang="pl-P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2293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Załącznik II do rozporządzenia 2021/605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h) posiadać ogrodzenie ochronne co najmniej pomieszczeń w których utrzymywane są świnie oraz budynków w których przechowuje się paszę, ściółkę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indent="-400050">
              <a:buAutoNum type="romanLcParenR"/>
            </a:pPr>
            <a:r>
              <a:rPr lang="pl-PL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musi </a:t>
            </a:r>
            <a:r>
              <a:rPr lang="pl-PL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istnieć plan bezpieczeństwa biologicznego dla gospodarstwa zatwierdzony przez PLW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/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418275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Plan bezpieczeństwa biologicznego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AutoNum type="arabicPeriod"/>
            </a:pPr>
            <a:r>
              <a:rPr lang="pl-PL" dirty="0" smtClean="0"/>
              <a:t>Plan należy przedstawić PLW do końca sierpnia 2021 r.</a:t>
            </a:r>
          </a:p>
          <a:p>
            <a:pPr>
              <a:buAutoNum type="arabicPeriod"/>
            </a:pPr>
            <a:r>
              <a:rPr lang="pl-PL" dirty="0" smtClean="0"/>
              <a:t>Plan bezpieczeństwa biologicznego obejmuje co najmniej:</a:t>
            </a:r>
          </a:p>
          <a:p>
            <a:pPr lvl="0"/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I.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ustanowienie 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w gospodarstwie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stref „czystych” i „brudnych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” dla pracowników, w zależności od typu gospodarstwa, takich jak szatnie, prysznic, stołówka. </a:t>
            </a:r>
          </a:p>
          <a:p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      Część 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czysta może obejmować wyłącznie budynki inwentarskie oraz  miejsca  przechowywania  gotowej do użycia paszy i ściółkę. Nie wymaga się tzw. szatni 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przepustowych, 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ale jeśli jest to musi być zaznaczone, że szatnia na ubrania używane poza budynkami jest częścią 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brudną,</a:t>
            </a:r>
          </a:p>
          <a:p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II.</a:t>
            </a:r>
            <a:r>
              <a:rPr lang="pl-PL" sz="1200" dirty="0"/>
              <a:t> 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ustanowienie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zasad 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dotyczących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wprowadzania nowych świń do gospodarstwa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. Czy zakupione świnie wprowadzane są do budynków/pomieszczeń, gdzie już przebywają zwierzęta, czy stosowany jest system całe puste- całe pełne. Jeśli w budynku przebywają już inne świnie w jaki sposób odizolujemy nowe świnie na okres 30 dni od dnia ich wprowadzenia np. poprzez umieszczenie ich w osobnym kojcu i wykonywanie ich obsługi na końcu.  Jakie dokumenty muszą towarzyszyć świniom w czasie transportu oraz skąd 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pochodzą,</a:t>
            </a:r>
          </a:p>
          <a:p>
            <a:pPr lvl="0"/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III.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 opracowane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procedury czyszczenia i dezynfekcji 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pomieszczeń, środków transportu, sprzętu przetrzymywanego na fermie i higieny pracowników (osób obsługujących świnie);</a:t>
            </a:r>
          </a:p>
          <a:p>
            <a:endParaRPr lang="pl-PL" sz="12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1210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Plan bezpieczeństwa biologicznego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pl-PL" sz="1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IV. 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opracowane  </a:t>
            </a:r>
            <a:r>
              <a:rPr lang="pl-PL" sz="11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zasady zapewnienia żywności dla pracownikó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w na terenie gospodarstwa oraz zakazu trzymania świń przez osoby pracujące </a:t>
            </a:r>
            <a:r>
              <a:rPr lang="pl-PL" sz="1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bezpośrednio 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przy </a:t>
            </a:r>
            <a:r>
              <a:rPr lang="pl-PL" sz="1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świniach,</a:t>
            </a:r>
          </a:p>
          <a:p>
            <a:pPr lvl="0"/>
            <a:r>
              <a:rPr lang="pl-PL" sz="1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jeśli dotyczy </a:t>
            </a:r>
            <a:r>
              <a:rPr lang="pl-PL" sz="11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 szkoleń dla pracowników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, w tym każdego nowoprzyjętego do pracy przed podjęciem czynności, obejmujący co najmniej: zasady higieny, wejścia i wyjścia do/z budynków, gdzie utrzymywane są świnie, w tym zmianę odzieży i obuwia, zasady prawidłowego mycia i dezynfekcji rąk, obuwia, urządzeń, sprzętu i pomieszczeń, podstawowej oceny stanu zdrowia świń. </a:t>
            </a:r>
            <a:r>
              <a:rPr lang="pl-PL" sz="11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zasadach </a:t>
            </a:r>
            <a:r>
              <a:rPr lang="pl-PL" sz="1100" b="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bioasekuracji</a:t>
            </a:r>
            <a:r>
              <a:rPr lang="pl-PL" sz="11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przy obsłudze zwierząt w gospodarstwie powinni też być </a:t>
            </a:r>
            <a:r>
              <a:rPr lang="pl-PL" sz="1100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poinformowani </a:t>
            </a:r>
            <a:r>
              <a:rPr lang="pl-PL" sz="11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domownicy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pl-PL" sz="1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W 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gospodarstwach </a:t>
            </a:r>
            <a:r>
              <a:rPr lang="pl-PL" sz="11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nie zatrudniających osób z zewnątrz 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do obsługi świń, paszy i materiałów ściółkowych </a:t>
            </a:r>
            <a:r>
              <a:rPr lang="pl-PL" sz="11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spełnienie tego wymogu następuje przez posiadanie ulotek informacyjnych, uczestnictwie min raz na 2 lata w spotkaniach szkoleniowych w sprawie zasad kontroli i zapobiegania ASF 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organizowanych dla hodowców </a:t>
            </a:r>
            <a:r>
              <a:rPr lang="pl-PL" sz="1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świń,</a:t>
            </a:r>
          </a:p>
          <a:p>
            <a:r>
              <a:rPr lang="pl-PL" sz="1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VI.</a:t>
            </a:r>
            <a:r>
              <a:rPr lang="pl-PL" sz="1100" dirty="0"/>
              <a:t> </a:t>
            </a:r>
            <a:r>
              <a:rPr lang="pl-PL" sz="11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ustanowienie i przegląd minimum raz na rok 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lub kiedy zaistnieje potrzeba,  </a:t>
            </a:r>
            <a:r>
              <a:rPr lang="pl-PL" sz="11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zasad obejmujących przemieszczanie się ludzi, zwierząt, urządzeń i sprzętu  wewnątrz gospodarstwa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 w celu zapewnienia właściwego oddzielenia różnych jednostek epizootycznych (np. budynków, obszarów produkcyjnych fermy jak porodówki, odchowalnie, tuczarnie), zasady dotyczące ustanowienia konkretnych wejść i wyjść do budynków oraz uniknięcia bezpośredniego lub pośredniego kontaktu świń z </a:t>
            </a:r>
            <a:r>
              <a:rPr lang="pl-PL" sz="1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UPPZ, </a:t>
            </a:r>
            <a:r>
              <a:rPr lang="pl-PL" sz="11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tym odpady kuchenne powstającymi w gospodarstwie,</a:t>
            </a:r>
            <a:r>
              <a:rPr lang="pl-PL" sz="1100" b="0" dirty="0">
                <a:latin typeface="Arial" panose="020B0604020202020204" pitchFamily="34" charset="0"/>
                <a:cs typeface="Arial" panose="020B0604020202020204" pitchFamily="34" charset="0"/>
              </a:rPr>
              <a:t> a także zwierzętami z innych jednostek epizootycznych. Opracowane procedury przekazania padłych świń do unieszkodliwienia w zakładach sektora utylizacyjnego (odbiór przez uprawniony podmiot z podaniem nazwy i kontaktowego numeru telefonu lub adresu mailowego , wypełnienie oświadczeń w dokumentach handlowych o zgłoszeniu upadków PLW;</a:t>
            </a:r>
          </a:p>
        </p:txBody>
      </p:sp>
    </p:spTree>
    <p:extLst>
      <p:ext uri="{BB962C8B-B14F-4D97-AF65-F5344CB8AC3E}">
        <p14:creationId xmlns:p14="http://schemas.microsoft.com/office/powerpoint/2010/main" xmlns="" val="31371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Plan bezpieczeństwa biologicznego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VII.</a:t>
            </a:r>
            <a:r>
              <a:rPr lang="pl-PL" sz="1200" dirty="0"/>
              <a:t>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procedury i instrukcje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 dotyczące stosowania zasad wymagań </a:t>
            </a:r>
            <a:r>
              <a:rPr lang="pl-PL" sz="1200" b="0" dirty="0" err="1">
                <a:latin typeface="Arial" panose="020B0604020202020204" pitchFamily="34" charset="0"/>
                <a:cs typeface="Arial" panose="020B0604020202020204" pitchFamily="34" charset="0"/>
              </a:rPr>
              <a:t>bioasekuracji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 podczas konieczności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dokonywania napraw, remontów, czy konserwacji urządzeń lub innej infrastruktury budynku gdzie przebywają świni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e, przechowuje 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się 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pasze i ściółkę, w tym zasady wejścia do tych budynków i </a:t>
            </a:r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wyjścia,</a:t>
            </a:r>
          </a:p>
          <a:p>
            <a:r>
              <a:rPr lang="pl-PL" sz="1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VIII.</a:t>
            </a:r>
            <a:r>
              <a:rPr lang="pl-PL" sz="1200" dirty="0"/>
              <a:t>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zasady przeprowadzania audytów i lub samooceny opracowanych i stosowanych zasad </a:t>
            </a:r>
            <a:r>
              <a:rPr lang="pl-PL" sz="1200" b="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bioasekuracji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w tym „Planu bezpieczeństwa biologicznego”.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Minimum raz na rok </a:t>
            </a:r>
            <a:r>
              <a:rPr lang="pl-PL" sz="1200" b="0" dirty="0">
                <a:latin typeface="Arial" panose="020B0604020202020204" pitchFamily="34" charset="0"/>
                <a:cs typeface="Arial" panose="020B0604020202020204" pitchFamily="34" charset="0"/>
              </a:rPr>
              <a:t>taki przegląd dokumentacji powinien być robiony lub po każdej zmianie jak zwiększenie produkcji (nowe budynki), zmiany sposobu zakupu zwierząt, zmiana typu gospodarstwa np. z  obiegu zamkniętego na tucz.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przypadku gospodarstw do 50 sztuk średniorocznie audyt przeprowadzany </a:t>
            </a:r>
            <a:r>
              <a:rPr lang="pl-PL" sz="1200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będzie </a:t>
            </a:r>
            <a:r>
              <a:rPr lang="pl-PL" sz="1200" b="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kontroli </a:t>
            </a:r>
            <a:r>
              <a:rPr lang="pl-PL" sz="1200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PLW.</a:t>
            </a:r>
          </a:p>
          <a:p>
            <a:pPr>
              <a:buFont typeface="Wingdings"/>
              <a:buChar char="Ø"/>
            </a:pPr>
            <a:r>
              <a:rPr lang="pl-PL" sz="1200" b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Wzór planu bezpieczeństwa biologicznego</a:t>
            </a:r>
            <a:endParaRPr lang="pl-PL" sz="1200" b="0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endParaRPr lang="pl-PL" sz="1200" b="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5494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Wysyłki świń poza obszary I,II,III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      Ostateczną decyzję o wysyłce świń  z gospodarstw położonych w obszarach z ograniczeniami i zasadach tej wysyłki podejmuje PLW, biorąc pod uwagę wyżej wymienione aspekty,  przeprowadzoną analizę ryzyka.</a:t>
            </a:r>
          </a:p>
          <a:p>
            <a:r>
              <a:rPr lang="pl-PL" dirty="0" smtClean="0">
                <a:hlinkClick r:id="rId2" action="ppaction://hlinkfile"/>
              </a:rPr>
              <a:t>Wzór analizy ryzyka</a:t>
            </a:r>
            <a:endParaRPr lang="pl-PL" dirty="0" smtClean="0"/>
          </a:p>
          <a:p>
            <a:endParaRPr lang="pl-PL" dirty="0" smtClean="0"/>
          </a:p>
        </p:txBody>
      </p:sp>
      <p:pic>
        <p:nvPicPr>
          <p:cNvPr id="4" name="Obraz 3" descr="Świnie i ludzi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774" y="2636912"/>
            <a:ext cx="4392513" cy="2880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391139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800" dirty="0" smtClean="0"/>
              <a:t>Dziękujemy za uwagę i przypominamy o konieczności stosowania nowych zasad </a:t>
            </a:r>
            <a:r>
              <a:rPr lang="pl-PL" sz="2800" dirty="0" err="1" smtClean="0"/>
              <a:t>bioasekuracji</a:t>
            </a:r>
            <a:r>
              <a:rPr lang="pl-PL" sz="2800" dirty="0" smtClean="0"/>
              <a:t> </a:t>
            </a:r>
            <a:r>
              <a:rPr lang="pl-PL" dirty="0" smtClean="0"/>
              <a:t>!!!!</a:t>
            </a:r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Myślibórz dnia 01czerwca 2021 r.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514759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ąty">
  <a:themeElements>
    <a:clrScheme name="Kąt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Kąt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ą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186</TotalTime>
  <Words>1390</Words>
  <Application>Microsoft Office PowerPoint</Application>
  <PresentationFormat>Pokaz na ekranie (4:3)</PresentationFormat>
  <Paragraphs>81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Kąty</vt:lpstr>
      <vt:lpstr>Bioasekuracja w chowie i hodowli świń po nowemu</vt:lpstr>
      <vt:lpstr>Podstawa prawna</vt:lpstr>
      <vt:lpstr>Zał. II rozporządzenia 2021/605</vt:lpstr>
      <vt:lpstr> aktualna Mapa ASF </vt:lpstr>
      <vt:lpstr>Mapa powiat MyśliBorski</vt:lpstr>
      <vt:lpstr>ZałączniK II do rozporządzenia 2021/605 </vt:lpstr>
      <vt:lpstr>Zał. II rozporządzenia 2021/605</vt:lpstr>
      <vt:lpstr>Załącznik II do rozporządzenia 2021/605</vt:lpstr>
      <vt:lpstr>Załącznik II do rozporządzenia 2021/605</vt:lpstr>
      <vt:lpstr>Załącznik II do rozporządzenia 2021/605</vt:lpstr>
      <vt:lpstr>Plan bezpieczeństwa biologicznego</vt:lpstr>
      <vt:lpstr>Plan bezpieczeństwa biologicznego</vt:lpstr>
      <vt:lpstr>Plan bezpieczeństwa biologicznego</vt:lpstr>
      <vt:lpstr>Wysyłki świń poza obszary I,II,III</vt:lpstr>
      <vt:lpstr>Dziękujemy za uwagę i przypominamy o konieczności stosowania nowych zasad bioasekuracji !!!!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Bioasekuracja w chowie i hodowli świń po nowemu</dc:title>
  <dc:creator>Wardęcka</dc:creator>
  <cp:lastModifiedBy>Ryszard</cp:lastModifiedBy>
  <cp:revision>22</cp:revision>
  <dcterms:created xsi:type="dcterms:W3CDTF">2021-05-28T10:42:08Z</dcterms:created>
  <dcterms:modified xsi:type="dcterms:W3CDTF">2021-05-31T09:48:15Z</dcterms:modified>
</cp:coreProperties>
</file>